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9" r:id="rId15"/>
    <p:sldId id="270" r:id="rId16"/>
    <p:sldId id="275" r:id="rId17"/>
    <p:sldId id="272" r:id="rId18"/>
    <p:sldId id="273" r:id="rId19"/>
    <p:sldId id="274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宗瀚" initials="杨宗瀚" lastIdx="1" clrIdx="0">
    <p:extLst>
      <p:ext uri="{19B8F6BF-5375-455C-9EA6-DF929625EA0E}">
        <p15:presenceInfo xmlns:p15="http://schemas.microsoft.com/office/powerpoint/2012/main" userId="3092f498cd1530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A29C-136C-435A-8AD4-982E0356B761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B3A53-2B53-4A9B-9A0E-686730B2B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只讲了半学期的电路原理，其实很多技巧甚至知识都没有讲到，而且上课画风比较迷。因此本次讲座定位是给大家吃定心丸。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40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注意公式中带不带共轭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56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Ch4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零状态 零输入响应觉得意义不大 除非填空问 知道分别代表什么意思就</a:t>
            </a:r>
            <a:r>
              <a:rPr lang="en-US" altLang="zh-CN" baseline="0" dirty="0" smtClean="0"/>
              <a:t>ok</a:t>
            </a:r>
            <a:r>
              <a:rPr lang="zh-CN" altLang="en-US" baseline="0" dirty="0" smtClean="0"/>
              <a:t>了 大题里推荐直接用三要素法（当然如果喜欢用全响应就用全响应好了</a:t>
            </a:r>
            <a:r>
              <a:rPr lang="en-US" altLang="zh-CN" baseline="0" dirty="0" err="1" smtClean="0"/>
              <a:t>hh</a:t>
            </a:r>
            <a:r>
              <a:rPr lang="zh-CN" altLang="en-US" baseline="0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0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XXX</a:t>
            </a:r>
            <a:r>
              <a:rPr lang="zh-CN" altLang="en-US" dirty="0" smtClean="0"/>
              <a:t>√√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65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二阶响应？拆成两个一阶！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51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电阻不说了 参考方向是否关联 决定</a:t>
            </a:r>
            <a:r>
              <a:rPr lang="en-US" altLang="zh-CN" dirty="0" smtClean="0"/>
              <a:t>u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特性中是否带一个负号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41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自电阻</a:t>
            </a:r>
            <a:r>
              <a:rPr lang="en-US" altLang="zh-CN" dirty="0" smtClean="0"/>
              <a:t>/</a:t>
            </a:r>
            <a:r>
              <a:rPr lang="zh-CN" altLang="en-US" dirty="0" smtClean="0"/>
              <a:t>导 总是正</a:t>
            </a:r>
            <a:r>
              <a:rPr lang="zh-CN" altLang="en-US" dirty="0" smtClean="0"/>
              <a:t>的 无关</a:t>
            </a:r>
            <a:r>
              <a:rPr lang="en-US" altLang="zh-CN" dirty="0" smtClean="0"/>
              <a:t>0 P10 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3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只要加在无独立源的网络上，</a:t>
            </a:r>
            <a:r>
              <a:rPr lang="en-US" altLang="zh-CN" dirty="0" smtClean="0"/>
              <a:t>U I</a:t>
            </a:r>
            <a:r>
              <a:rPr lang="zh-CN" altLang="en-US" dirty="0" smtClean="0"/>
              <a:t>一定是成正比例关系，取系数即</a:t>
            </a:r>
            <a:r>
              <a:rPr lang="zh-CN" altLang="en-US" dirty="0" smtClean="0"/>
              <a:t>可；电流源串联一个电阻，对外？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38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Ch2 </a:t>
            </a:r>
            <a:r>
              <a:rPr lang="zh-CN" altLang="en-US" dirty="0" smtClean="0"/>
              <a:t>电路分析前面说过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2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Ch3 </a:t>
            </a:r>
            <a:r>
              <a:rPr lang="zh-CN" altLang="en-US" dirty="0" smtClean="0"/>
              <a:t>定量画时记得带量角器和有刻度的直尺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7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</a:t>
            </a:r>
            <a:r>
              <a:rPr lang="en-US" altLang="zh-CN" dirty="0" smtClean="0"/>
              <a:t>Z</a:t>
            </a:r>
            <a:r>
              <a:rPr lang="zh-CN" altLang="en-US" dirty="0" smtClean="0"/>
              <a:t>是不带点儿的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1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注意单位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B3A53-2B53-4A9B-9A0E-686730B2B3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3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7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05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35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70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40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07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8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3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1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03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3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5CB1-D199-476E-918D-534A56E5F6A5}" type="datetimeFigureOut">
              <a:rPr lang="zh-CN" altLang="en-US" smtClean="0"/>
              <a:t>2017/11/2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994BA60-30A4-495E-B9DB-6951789711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2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电子学基础 期中复习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33636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 smtClean="0"/>
              <a:t>杨宗瀚 </a:t>
            </a:r>
            <a:r>
              <a:rPr lang="en-US" altLang="zh-CN" sz="2800" dirty="0" smtClean="0"/>
              <a:t>2017.11.2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69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电感：电压超前电流</a:t>
                </a:r>
                <a:r>
                  <a:rPr lang="en-US" altLang="zh-CN" dirty="0" smtClean="0"/>
                  <a:t>90°</a:t>
                </a:r>
                <a:r>
                  <a:rPr lang="zh-CN" altLang="en-US" dirty="0" smtClean="0"/>
                  <a:t>；电容：电流超前电压</a:t>
                </a:r>
                <a:r>
                  <a:rPr lang="en-US" altLang="zh-CN" dirty="0"/>
                  <a:t>9</a:t>
                </a:r>
                <a:r>
                  <a:rPr lang="en-US" altLang="zh-CN" dirty="0" smtClean="0"/>
                  <a:t>0°</a:t>
                </a:r>
              </a:p>
              <a:p>
                <a:r>
                  <a:rPr lang="zh-CN" altLang="en-US" dirty="0" smtClean="0"/>
                  <a:t>注意：感抗、容抗不带</a:t>
                </a:r>
                <a:r>
                  <a:rPr lang="en-US" altLang="zh-CN" dirty="0" smtClean="0"/>
                  <a:t>j</a:t>
                </a:r>
                <a:r>
                  <a:rPr lang="zh-CN" altLang="en-US" dirty="0" smtClean="0"/>
                  <a:t>，有单位（</a:t>
                </a:r>
                <a:r>
                  <a:rPr lang="en-US" altLang="zh-CN" dirty="0"/>
                  <a:t>Ω</a:t>
                </a:r>
                <a:r>
                  <a:rPr lang="zh-CN" altLang="en-US" dirty="0" smtClean="0"/>
                  <a:t>）；感纳、容纳是</a:t>
                </a:r>
                <a:r>
                  <a:rPr lang="zh-CN" altLang="en-US" dirty="0"/>
                  <a:t>感抗、</a:t>
                </a:r>
                <a:r>
                  <a:rPr lang="zh-CN" altLang="en-US" dirty="0" smtClean="0"/>
                  <a:t>容抗的倒数，单位</a:t>
                </a:r>
                <a:r>
                  <a:rPr lang="en-US" altLang="zh-CN" dirty="0" smtClean="0"/>
                  <a:t>S</a:t>
                </a:r>
                <a:r>
                  <a:rPr lang="zh-CN" altLang="en-US" dirty="0" smtClean="0"/>
                  <a:t>；写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lang="zh-CN" altLang="en-US" dirty="0" smtClean="0"/>
                  <a:t>关系时不要忘记带</a:t>
                </a:r>
                <a:r>
                  <a:rPr lang="en-US" altLang="zh-CN" dirty="0" smtClean="0"/>
                  <a:t>j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 t="-177" r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14" y="3402336"/>
            <a:ext cx="5259686" cy="2064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504009" y="3829847"/>
                <a:ext cx="3057236" cy="1208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熟悉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lang="zh-CN" altLang="en-US" dirty="0" smtClean="0"/>
                  <a:t>，以及复阻抗之间的运算规则后，前面的回路电流方程组和节点电压方程组就都有了相量版本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09" y="3829847"/>
                <a:ext cx="3057236" cy="1208985"/>
              </a:xfrm>
              <a:prstGeom prst="rect">
                <a:avLst/>
              </a:prstGeom>
              <a:blipFill>
                <a:blip r:embed="rId5"/>
                <a:stretch>
                  <a:fillRect l="-1796" t="-1508" b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83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正弦电路中的功率问题</a:t>
                </a:r>
                <a:endParaRPr lang="en-US" altLang="zh-CN" dirty="0" smtClean="0"/>
              </a:p>
              <a:p>
                <a:r>
                  <a:rPr lang="zh-CN" altLang="en-US" dirty="0"/>
                  <a:t>概念</a:t>
                </a:r>
                <a:r>
                  <a:rPr lang="zh-CN" altLang="en-US" dirty="0" smtClean="0"/>
                  <a:t>较多，容易出成填空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判断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瞬时功率</a:t>
                </a:r>
                <a:r>
                  <a:rPr lang="en-US" altLang="zh-CN" dirty="0" smtClean="0"/>
                  <a:t>p(t) = u(t)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(t)</a:t>
                </a:r>
                <a:r>
                  <a:rPr lang="zh-CN" altLang="en-US" dirty="0" smtClean="0"/>
                  <a:t>，是一个正弦量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平均功率→ 单位是</a:t>
                </a:r>
                <a:r>
                  <a:rPr lang="en-US" altLang="zh-CN" dirty="0" smtClean="0"/>
                  <a:t>W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 smtClean="0"/>
                  <a:t>视在功率</a:t>
                </a:r>
                <a:r>
                  <a:rPr lang="en-US" altLang="zh-CN" dirty="0" smtClean="0"/>
                  <a:t>P = UI</a:t>
                </a:r>
                <a:r>
                  <a:rPr lang="zh-CN" altLang="en-US" dirty="0" smtClean="0"/>
                  <a:t>，单位是</a:t>
                </a:r>
                <a:r>
                  <a:rPr lang="en-US" altLang="zh-CN" dirty="0" smtClean="0"/>
                  <a:t>VA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lvl="1"/>
                <a:r>
                  <a:rPr lang="zh-CN" altLang="en-US" b="0" dirty="0"/>
                  <a:t>复功率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ba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单位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VA</a:t>
                </a:r>
                <a:r>
                  <a:rPr lang="zh-CN" altLang="en-US" dirty="0" smtClean="0"/>
                  <a:t>；无功功率</a:t>
                </a:r>
                <a:r>
                  <a:rPr lang="en-US" altLang="zh-CN" dirty="0" smtClean="0"/>
                  <a:t>Q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𝑈𝐼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si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/>
                  <a:t>，单位是</a:t>
                </a:r>
                <a:r>
                  <a:rPr lang="en-US" altLang="zh-CN" dirty="0" err="1" smtClean="0"/>
                  <a:t>var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4" t="-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27" y="3288951"/>
            <a:ext cx="4989707" cy="10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ba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复功率守恒；视在功率未必守恒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最大功率传输：                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 smtClean="0"/>
                  <a:t>；此时负载满足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2015732"/>
            <a:ext cx="4322619" cy="1921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556000" y="4860025"/>
                <a:ext cx="1149867" cy="606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0" y="4860025"/>
                <a:ext cx="1149867" cy="606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谐振：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/>
                  <a:t>电压电流</a:t>
                </a:r>
                <a:r>
                  <a:rPr lang="zh-CN" altLang="en-US" sz="2000" dirty="0" smtClean="0"/>
                  <a:t>同相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要求负载的阻抗角为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，即，负载阻抗没有虚部，相当于一个电阻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使得负载阻抗没有虚部的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叫作谐振角频率</a:t>
                </a:r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4" y="3893366"/>
            <a:ext cx="4831099" cy="20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换路定律</a:t>
            </a:r>
            <a:r>
              <a:rPr lang="zh-CN" altLang="en-US" dirty="0" smtClean="0"/>
              <a:t>：有限值电压电流的电路中，换路前后，电容两端电压</a:t>
            </a:r>
            <a:r>
              <a:rPr lang="zh-CN" altLang="en-US" dirty="0"/>
              <a:t>、</a:t>
            </a:r>
            <a:r>
              <a:rPr lang="zh-CN" altLang="en-US" dirty="0" smtClean="0"/>
              <a:t>过电感电流不变</a:t>
            </a:r>
            <a:endParaRPr lang="en-US" altLang="zh-CN" dirty="0" smtClean="0"/>
          </a:p>
          <a:p>
            <a:r>
              <a:rPr lang="zh-CN" altLang="en-US" dirty="0" smtClean="0"/>
              <a:t>电路初始条件：</a:t>
            </a:r>
            <a:endParaRPr lang="en-US" altLang="zh-CN" dirty="0" smtClean="0"/>
          </a:p>
          <a:p>
            <a:pPr lvl="1"/>
            <a:r>
              <a:rPr lang="zh-CN" altLang="en-US" dirty="0"/>
              <a:t>换路</a:t>
            </a:r>
            <a:r>
              <a:rPr lang="zh-CN" altLang="en-US" dirty="0" smtClean="0"/>
              <a:t>前的稳态：分析一发，目标是得到电容</a:t>
            </a:r>
            <a:r>
              <a:rPr lang="zh-CN" altLang="en-US" dirty="0"/>
              <a:t>两</a:t>
            </a:r>
            <a:r>
              <a:rPr lang="zh-CN" altLang="en-US" dirty="0" smtClean="0"/>
              <a:t>端电压和过</a:t>
            </a:r>
            <a:r>
              <a:rPr lang="zh-CN" altLang="en-US" dirty="0"/>
              <a:t>电感</a:t>
            </a:r>
            <a:r>
              <a:rPr lang="zh-CN" altLang="en-US" dirty="0" smtClean="0"/>
              <a:t>电流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换</a:t>
            </a:r>
            <a:r>
              <a:rPr lang="zh-CN" altLang="en-US" dirty="0"/>
              <a:t>路</a:t>
            </a:r>
            <a:r>
              <a:rPr lang="zh-CN" altLang="en-US" dirty="0" smtClean="0"/>
              <a:t>后：</a:t>
            </a:r>
            <a:r>
              <a:rPr lang="zh-CN" altLang="en-US" dirty="0"/>
              <a:t>电容两端电压和过电感</a:t>
            </a:r>
            <a:r>
              <a:rPr lang="zh-CN" altLang="en-US" dirty="0" smtClean="0"/>
              <a:t>电流保持不变（可以用替代定理，将</a:t>
            </a:r>
            <a:r>
              <a:rPr lang="en-US" altLang="zh-CN" dirty="0" smtClean="0"/>
              <a:t>0+</a:t>
            </a:r>
            <a:r>
              <a:rPr lang="zh-CN" altLang="en-US" dirty="0" smtClean="0"/>
              <a:t>时刻的电容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电感视作电压源和电流源），求得其他物理量在</a:t>
            </a:r>
            <a:r>
              <a:rPr lang="en-US" altLang="zh-CN" dirty="0" smtClean="0"/>
              <a:t>0+</a:t>
            </a:r>
            <a:r>
              <a:rPr lang="zh-CN" altLang="en-US" dirty="0" smtClean="0"/>
              <a:t>时刻的取值</a:t>
            </a:r>
            <a:endParaRPr lang="en-US" altLang="zh-CN" dirty="0" smtClean="0"/>
          </a:p>
          <a:p>
            <a:r>
              <a:rPr lang="zh-CN" altLang="en-US" dirty="0"/>
              <a:t>三</a:t>
            </a:r>
            <a:r>
              <a:rPr lang="zh-CN" altLang="en-US" dirty="0" smtClean="0"/>
              <a:t>要素</a:t>
            </a:r>
            <a:r>
              <a:rPr lang="zh-CN" altLang="en-US" dirty="0"/>
              <a:t>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79" y="4094224"/>
            <a:ext cx="3453886" cy="17718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27141" y="4266016"/>
            <a:ext cx="1534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无穷</a:t>
            </a:r>
            <a:r>
              <a:rPr lang="zh-CN" altLang="en-US" dirty="0" smtClean="0"/>
              <a:t>时刻的稳态：电容成开路，电感成导线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93900" y="4094224"/>
                <a:ext cx="1819563" cy="1828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时间常数</a:t>
                </a:r>
                <a:r>
                  <a:rPr lang="en-US" altLang="zh-CN" dirty="0" smtClean="0"/>
                  <a:t>τ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或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或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两端等效电阻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900" y="4094224"/>
                <a:ext cx="1819563" cy="1828386"/>
              </a:xfrm>
              <a:prstGeom prst="rect">
                <a:avLst/>
              </a:prstGeom>
              <a:blipFill>
                <a:blip r:embed="rId4"/>
                <a:stretch>
                  <a:fillRect l="-3020" t="-2000" b="-4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3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71" y="2022235"/>
            <a:ext cx="3128219" cy="37227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70" y="2020789"/>
            <a:ext cx="6215884" cy="37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9" y="2096126"/>
            <a:ext cx="3155244" cy="3722783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96" y="2096126"/>
            <a:ext cx="7148268" cy="32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2" y="2385737"/>
            <a:ext cx="11164267" cy="301016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614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8" y="2362322"/>
            <a:ext cx="11164267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8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5" y="2480630"/>
            <a:ext cx="10943901" cy="25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我要讲些什么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知识点梳理</a:t>
            </a:r>
            <a:endParaRPr lang="en-US" altLang="zh-CN" sz="2800" dirty="0" smtClean="0"/>
          </a:p>
          <a:p>
            <a:r>
              <a:rPr lang="zh-CN" altLang="en-US" sz="2800" dirty="0" smtClean="0"/>
              <a:t>考题分析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832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754"/>
            <a:ext cx="12192000" cy="39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考题分析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508"/>
            <a:ext cx="12192000" cy="327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谢谢大家</a:t>
            </a:r>
            <a:endParaRPr lang="zh-CN" altLang="en-US" sz="4800" dirty="0"/>
          </a:p>
        </p:txBody>
      </p:sp>
      <p:sp>
        <p:nvSpPr>
          <p:cNvPr id="2" name="文本框 1"/>
          <p:cNvSpPr txBox="1"/>
          <p:nvPr/>
        </p:nvSpPr>
        <p:spPr>
          <a:xfrm>
            <a:off x="3392718" y="2844801"/>
            <a:ext cx="5720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/>
              <a:t>祝大家考试顺利！</a:t>
            </a:r>
            <a:endParaRPr lang="en-US" altLang="zh-CN" sz="6000" dirty="0" smtClean="0"/>
          </a:p>
        </p:txBody>
      </p:sp>
    </p:spTree>
    <p:extLst>
      <p:ext uri="{BB962C8B-B14F-4D97-AF65-F5344CB8AC3E}">
        <p14:creationId xmlns:p14="http://schemas.microsoft.com/office/powerpoint/2010/main" val="507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41723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电流电压电位电动势定义</a:t>
            </a:r>
            <a:endParaRPr lang="en-US" altLang="zh-CN" sz="2400" dirty="0" smtClean="0"/>
          </a:p>
          <a:p>
            <a:r>
              <a:rPr lang="zh-CN" altLang="en-US" sz="2400" dirty="0"/>
              <a:t>参考</a:t>
            </a:r>
            <a:r>
              <a:rPr lang="zh-CN" altLang="en-US" sz="2400" dirty="0" smtClean="0"/>
              <a:t>方向：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指明电压、电流的极性；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最好</a:t>
            </a:r>
            <a:r>
              <a:rPr lang="zh-CN" altLang="en-US" sz="2000" dirty="0" smtClean="0"/>
              <a:t>采用关联参考方向；记得标注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指出</a:t>
            </a:r>
            <a:endParaRPr lang="en-US" altLang="zh-CN" sz="2000" dirty="0" smtClean="0"/>
          </a:p>
          <a:p>
            <a:r>
              <a:rPr lang="zh-CN" altLang="en-US" sz="2400" dirty="0" smtClean="0"/>
              <a:t>功率：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参考</a:t>
            </a:r>
            <a:r>
              <a:rPr lang="zh-CN" altLang="en-US" sz="2000" dirty="0" smtClean="0"/>
              <a:t>方向关联时，元件吸收功率；反之，发射功率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电源可能在吸收功率（如，有多个电源的情况）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吸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发守恒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00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68" y="1953338"/>
            <a:ext cx="8213895" cy="4041061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958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97141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电源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独立源：关联方向下，随着电流，电压会降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受控源：四种。不能作为激励；某种</a:t>
            </a:r>
            <a:r>
              <a:rPr lang="zh-CN" altLang="en-US" sz="2000" dirty="0"/>
              <a:t>意义</a:t>
            </a:r>
            <a:r>
              <a:rPr lang="zh-CN" altLang="en-US" sz="2000" dirty="0" smtClean="0"/>
              <a:t>上可以视作类似</a:t>
            </a:r>
            <a:r>
              <a:rPr lang="en-US" altLang="zh-CN" sz="2000" dirty="0" smtClean="0"/>
              <a:t>RLC</a:t>
            </a:r>
            <a:r>
              <a:rPr lang="zh-CN" altLang="en-US" sz="2000" dirty="0" smtClean="0"/>
              <a:t>的元件，直接写入基尔霍夫定律的方程中</a:t>
            </a:r>
            <a:endParaRPr lang="en-US" altLang="zh-CN" sz="2000" dirty="0" smtClean="0"/>
          </a:p>
          <a:p>
            <a:r>
              <a:rPr lang="zh-CN" altLang="en-US" sz="2200" dirty="0" smtClean="0"/>
              <a:t>基尔霍夫定律 </a:t>
            </a:r>
            <a:r>
              <a:rPr lang="en-US" altLang="zh-CN" sz="2200" dirty="0" smtClean="0"/>
              <a:t>– </a:t>
            </a:r>
            <a:r>
              <a:rPr lang="zh-CN" altLang="en-US" sz="2200" dirty="0" smtClean="0"/>
              <a:t>方程组</a:t>
            </a:r>
            <a:endParaRPr lang="en-US" altLang="zh-CN" sz="2200" dirty="0" smtClean="0"/>
          </a:p>
          <a:p>
            <a:pPr lvl="1"/>
            <a:r>
              <a:rPr lang="zh-CN" altLang="en-US" sz="2000" dirty="0" smtClean="0"/>
              <a:t>类似网络流：</a:t>
            </a:r>
            <a:r>
              <a:rPr lang="en-US" altLang="zh-CN" sz="2000" dirty="0" smtClean="0"/>
              <a:t>KCL</a:t>
            </a:r>
            <a:r>
              <a:rPr lang="zh-CN" altLang="en-US" sz="2000" dirty="0" smtClean="0"/>
              <a:t>点平衡，</a:t>
            </a:r>
            <a:r>
              <a:rPr lang="en-US" altLang="zh-CN" sz="2000" dirty="0" smtClean="0"/>
              <a:t>KVL</a:t>
            </a:r>
            <a:r>
              <a:rPr lang="zh-CN" altLang="en-US" sz="2000" dirty="0" smtClean="0"/>
              <a:t>圈守恒；列方程组描述电路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回路</a:t>
            </a:r>
            <a:r>
              <a:rPr lang="zh-CN" altLang="en-US" sz="2000" dirty="0" smtClean="0"/>
              <a:t>电流：选若干独立回路，每个回路的电流转一圈得到的压降等于电压源的压升；存在独立电流源时，让他只属于一个回路；存在受控源时，按独立源对待；节点电压类似。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注意：回路电流的方程组中，互电阻有正有负；节点电压互电导是负的</a:t>
            </a:r>
            <a:endParaRPr lang="en-US" altLang="zh-CN" sz="1800" dirty="0" smtClean="0"/>
          </a:p>
          <a:p>
            <a:pPr lvl="1"/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979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电路等效</a:t>
            </a:r>
            <a:r>
              <a:rPr lang="zh-CN" altLang="en-US" dirty="0" smtClean="0"/>
              <a:t>变换：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串并联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不谈了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 - </a:t>
            </a:r>
            <a:r>
              <a:rPr lang="zh-CN" altLang="en-US" dirty="0" smtClean="0"/>
              <a:t>△变换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抄在纸上！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电压源和电流源的等效变换：压流并联流忽略，压流串联压忽略；压压串联、流流并联叠加（按方向）；不存在流流串联，压压直接并联的情况；对外等效，对内不等效</a:t>
            </a:r>
            <a:endParaRPr lang="en-US" altLang="zh-CN" dirty="0"/>
          </a:p>
          <a:p>
            <a:r>
              <a:rPr lang="zh-CN" altLang="en-US" dirty="0" smtClean="0"/>
              <a:t>求等效电阻</a:t>
            </a:r>
            <a:r>
              <a:rPr lang="en-US" altLang="zh-CN" dirty="0" smtClean="0"/>
              <a:t>/</a:t>
            </a:r>
            <a:r>
              <a:rPr lang="zh-CN" altLang="en-US" dirty="0" smtClean="0"/>
              <a:t>入端电阻：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将内部独立源置零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在端口处加压，求电流 或 在</a:t>
            </a:r>
            <a:r>
              <a:rPr lang="zh-CN" altLang="en-US" dirty="0"/>
              <a:t>端口处</a:t>
            </a:r>
            <a:r>
              <a:rPr lang="zh-CN" altLang="en-US" dirty="0" smtClean="0"/>
              <a:t>加流，</a:t>
            </a:r>
            <a:r>
              <a:rPr lang="zh-CN" altLang="en-US" dirty="0"/>
              <a:t>求</a:t>
            </a:r>
            <a:r>
              <a:rPr lang="zh-CN" altLang="en-US" dirty="0" smtClean="0"/>
              <a:t>电压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用电路分析的方法，整理</a:t>
            </a:r>
            <a:r>
              <a:rPr lang="en-US" altLang="zh-CN" dirty="0" smtClean="0"/>
              <a:t>U I</a:t>
            </a:r>
            <a:r>
              <a:rPr lang="zh-CN" altLang="en-US" dirty="0" smtClean="0"/>
              <a:t>的关系，取系数即可</a:t>
            </a:r>
            <a:endParaRPr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871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200" dirty="0" smtClean="0"/>
              <a:t>叠加原理：依次让每个</a:t>
            </a:r>
            <a:r>
              <a:rPr lang="zh-CN" altLang="en-US" sz="2200" b="1" dirty="0" smtClean="0"/>
              <a:t>独立</a:t>
            </a:r>
            <a:r>
              <a:rPr lang="zh-CN" altLang="en-US" sz="2200" dirty="0" smtClean="0"/>
              <a:t>源单独作用；不作用的电压源短路，电流源开路；分别算得的电压或电流加在一起（代数和）。不能算功率</a:t>
            </a:r>
            <a:endParaRPr lang="en-US" altLang="zh-CN" sz="2200" dirty="0" smtClean="0"/>
          </a:p>
          <a:p>
            <a:r>
              <a:rPr lang="zh-CN" altLang="en-US" sz="2200" dirty="0" smtClean="0"/>
              <a:t>替代定理：可以用于非线性电路</a:t>
            </a:r>
            <a:r>
              <a:rPr lang="en-US" altLang="zh-CN" sz="2200" dirty="0" smtClean="0"/>
              <a:t>——</a:t>
            </a:r>
            <a:r>
              <a:rPr lang="zh-CN" altLang="en-US" sz="2200" dirty="0" smtClean="0"/>
              <a:t>把非线性元件替代成两端电压等效的电压源</a:t>
            </a:r>
            <a:r>
              <a:rPr lang="en-US" altLang="zh-CN" sz="2200" dirty="0" smtClean="0"/>
              <a:t>/</a:t>
            </a:r>
            <a:r>
              <a:rPr lang="zh-CN" altLang="en-US" sz="2200" dirty="0"/>
              <a:t>两端</a:t>
            </a:r>
            <a:r>
              <a:rPr lang="zh-CN" altLang="en-US" sz="2200" dirty="0" smtClean="0"/>
              <a:t>电流等效</a:t>
            </a:r>
            <a:r>
              <a:rPr lang="zh-CN" altLang="en-US" sz="2200" dirty="0"/>
              <a:t>的</a:t>
            </a:r>
            <a:r>
              <a:rPr lang="zh-CN" altLang="en-US" sz="2200" dirty="0" smtClean="0"/>
              <a:t>电流源（作业题）</a:t>
            </a:r>
            <a:endParaRPr lang="en-US" altLang="zh-CN" sz="2200" dirty="0" smtClean="0"/>
          </a:p>
          <a:p>
            <a:r>
              <a:rPr lang="zh-CN" altLang="en-US" sz="2200" dirty="0" smtClean="0"/>
              <a:t>戴维南、诺顿：用 电压源</a:t>
            </a:r>
            <a:r>
              <a:rPr lang="en-US" altLang="zh-CN" sz="2200" dirty="0" smtClean="0"/>
              <a:t>+</a:t>
            </a:r>
            <a:r>
              <a:rPr lang="zh-CN" altLang="en-US" sz="2200" dirty="0" smtClean="0"/>
              <a:t>电阻串联</a:t>
            </a:r>
            <a:r>
              <a:rPr lang="en-US" altLang="zh-CN" sz="2200" dirty="0" smtClean="0"/>
              <a:t>/</a:t>
            </a:r>
            <a:r>
              <a:rPr lang="zh-CN" altLang="en-US" sz="2200" dirty="0" smtClean="0"/>
              <a:t>电流源</a:t>
            </a:r>
            <a:r>
              <a:rPr lang="en-US" altLang="zh-CN" sz="2200" dirty="0"/>
              <a:t>+</a:t>
            </a:r>
            <a:r>
              <a:rPr lang="zh-CN" altLang="en-US" sz="2200" dirty="0" smtClean="0"/>
              <a:t>电阻并联 等效电路</a:t>
            </a:r>
            <a:endParaRPr lang="en-US" altLang="zh-CN" sz="2200" dirty="0" smtClean="0"/>
          </a:p>
          <a:p>
            <a:pPr lvl="1"/>
            <a:r>
              <a:rPr lang="zh-CN" altLang="en-US" sz="1900" dirty="0" smtClean="0"/>
              <a:t>电压源的电压：开路电压，去除端口上的负载，剩下的电路中求这一对儿端口上的电压；</a:t>
            </a:r>
            <a:endParaRPr lang="en-US" altLang="zh-CN" sz="1900" dirty="0" smtClean="0"/>
          </a:p>
          <a:p>
            <a:pPr lvl="1"/>
            <a:r>
              <a:rPr lang="zh-CN" altLang="en-US" sz="1900" dirty="0" smtClean="0"/>
              <a:t>电流源的电流：短路电流，</a:t>
            </a:r>
            <a:r>
              <a:rPr lang="zh-CN" altLang="en-US" sz="1900" dirty="0"/>
              <a:t>去除</a:t>
            </a:r>
            <a:r>
              <a:rPr lang="zh-CN" altLang="en-US" sz="1900" dirty="0" smtClean="0"/>
              <a:t>端口</a:t>
            </a:r>
            <a:r>
              <a:rPr lang="zh-CN" altLang="en-US" sz="1900" dirty="0"/>
              <a:t>上的</a:t>
            </a:r>
            <a:r>
              <a:rPr lang="zh-CN" altLang="en-US" sz="1900" dirty="0" smtClean="0"/>
              <a:t>负载，然后将端口短接，构成的电路</a:t>
            </a:r>
            <a:r>
              <a:rPr lang="zh-CN" altLang="en-US" sz="1900" dirty="0"/>
              <a:t>中</a:t>
            </a:r>
            <a:r>
              <a:rPr lang="zh-CN" altLang="en-US" sz="1900" dirty="0" smtClean="0"/>
              <a:t>求端口短接线中流过的电流；</a:t>
            </a:r>
            <a:endParaRPr lang="en-US" altLang="zh-CN" sz="1900" dirty="0" smtClean="0"/>
          </a:p>
          <a:p>
            <a:pPr lvl="1"/>
            <a:r>
              <a:rPr lang="zh-CN" altLang="en-US" sz="1900" dirty="0" smtClean="0"/>
              <a:t>电阻：在剩下的电路</a:t>
            </a:r>
            <a:r>
              <a:rPr lang="en-US" altLang="zh-CN" sz="1900" dirty="0" smtClean="0"/>
              <a:t>/</a:t>
            </a:r>
            <a:r>
              <a:rPr lang="zh-CN" altLang="en-US" sz="1900" dirty="0" smtClean="0"/>
              <a:t>构成的电路中，</a:t>
            </a:r>
            <a:r>
              <a:rPr lang="zh-CN" altLang="en-US" sz="1900" strike="sngStrike" dirty="0" smtClean="0"/>
              <a:t>将所有独立源置零，</a:t>
            </a:r>
            <a:r>
              <a:rPr lang="zh-CN" altLang="en-US" sz="1900" dirty="0" smtClean="0"/>
              <a:t>求端口上等效电阻</a:t>
            </a:r>
            <a:endParaRPr lang="en-US" altLang="zh-CN" sz="1900" dirty="0"/>
          </a:p>
          <a:p>
            <a:pPr lvl="1"/>
            <a:endParaRPr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482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</a:t>
            </a:r>
            <a:r>
              <a:rPr lang="zh-CN" altLang="en-US" dirty="0" smtClean="0"/>
              <a:t>勒根定理：两个具有相同结构特征的电路，对应支路取相同的关联参考方向，则，各支路上，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的电压乘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的电流的代数和为零。</a:t>
            </a:r>
            <a:endParaRPr lang="en-US" altLang="zh-CN" dirty="0" smtClean="0"/>
          </a:p>
          <a:p>
            <a:r>
              <a:rPr lang="zh-CN" altLang="en-US" dirty="0" smtClean="0"/>
              <a:t>互易定理：看图吧→</a:t>
            </a:r>
            <a:endParaRPr lang="en-US" altLang="zh-CN" dirty="0" smtClean="0"/>
          </a:p>
          <a:p>
            <a:r>
              <a:rPr lang="zh-CN" altLang="en-US" dirty="0"/>
              <a:t>可能</a:t>
            </a:r>
            <a:r>
              <a:rPr lang="zh-CN" altLang="en-US" dirty="0" smtClean="0"/>
              <a:t>是填空压轴</a:t>
            </a:r>
            <a:r>
              <a:rPr lang="en-US" altLang="zh-CN" dirty="0" smtClean="0"/>
              <a:t>/</a:t>
            </a:r>
            <a:r>
              <a:rPr lang="zh-CN" altLang="en-US" dirty="0" smtClean="0"/>
              <a:t>附加题</a:t>
            </a:r>
            <a:endParaRPr lang="en-US" altLang="zh-CN" dirty="0" smtClean="0"/>
          </a:p>
          <a:p>
            <a:r>
              <a:rPr lang="zh-CN" altLang="en-US" dirty="0" smtClean="0"/>
              <a:t>出现如图的抽象电路形式</a:t>
            </a:r>
            <a:endParaRPr lang="en-US" altLang="zh-CN" dirty="0" smtClean="0"/>
          </a:p>
          <a:p>
            <a:r>
              <a:rPr lang="zh-CN" altLang="en-US" dirty="0" smtClean="0"/>
              <a:t>时，可以考虑这两个定理</a:t>
            </a:r>
            <a:endParaRPr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567" y="2928029"/>
            <a:ext cx="3219961" cy="2538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64" y="2936238"/>
            <a:ext cx="2980148" cy="25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电流，电压相量表示，相量图↓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相量就是带了方向的复数，求导乘</a:t>
            </a:r>
            <a:r>
              <a:rPr lang="en-US" altLang="zh-CN" dirty="0" err="1" smtClean="0"/>
              <a:t>jw</a:t>
            </a:r>
            <a:r>
              <a:rPr lang="zh-CN" altLang="en-US" dirty="0" smtClean="0"/>
              <a:t>，积分除</a:t>
            </a:r>
            <a:r>
              <a:rPr lang="en-US" altLang="zh-CN" dirty="0" err="1" smtClean="0"/>
              <a:t>jw</a:t>
            </a:r>
            <a:endParaRPr lang="en-US" altLang="zh-CN" dirty="0" smtClean="0"/>
          </a:p>
          <a:p>
            <a:r>
              <a:rPr lang="zh-CN" altLang="en-US" dirty="0" smtClean="0"/>
              <a:t>相量相加体现在相量图上就像是向量的加法，是平行四边形法则；可以将相量平移，使得一个的终点是另一个起点，这样直接连接首尾即可</a:t>
            </a:r>
            <a:endParaRPr lang="en-US" altLang="zh-CN" dirty="0" smtClean="0"/>
          </a:p>
          <a:p>
            <a:r>
              <a:rPr lang="zh-CN" altLang="en-US" dirty="0" smtClean="0"/>
              <a:t>画相量图时，</a:t>
            </a:r>
            <a:r>
              <a:rPr lang="zh-CN" altLang="en-US" dirty="0"/>
              <a:t>找一</a:t>
            </a:r>
            <a:r>
              <a:rPr lang="zh-CN" altLang="en-US" dirty="0" smtClean="0"/>
              <a:t>个已知的量作为“极角为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”的那道横线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知识点梳理</a:t>
            </a:r>
            <a:endParaRPr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00" y="2483639"/>
            <a:ext cx="5169210" cy="12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TM10001114[[fn=库]]</Template>
  <TotalTime>951</TotalTime>
  <Words>1109</Words>
  <Application>Microsoft Office PowerPoint</Application>
  <PresentationFormat>宽屏</PresentationFormat>
  <Paragraphs>133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Gill Sans MT</vt:lpstr>
      <vt:lpstr>Gallery</vt:lpstr>
      <vt:lpstr>电子学基础 期中复习</vt:lpstr>
      <vt:lpstr>我要讲些什么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知识点梳理</vt:lpstr>
      <vt:lpstr>考题分析</vt:lpstr>
      <vt:lpstr>考题分析</vt:lpstr>
      <vt:lpstr>考题分析</vt:lpstr>
      <vt:lpstr>考题分析</vt:lpstr>
      <vt:lpstr>考题分析</vt:lpstr>
      <vt:lpstr>考题分析</vt:lpstr>
      <vt:lpstr>考题分析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电子学基础 期中复习</dc:title>
  <dc:creator>杨宗瀚</dc:creator>
  <cp:lastModifiedBy>木易宗</cp:lastModifiedBy>
  <cp:revision>46</cp:revision>
  <dcterms:created xsi:type="dcterms:W3CDTF">2017-10-31T02:31:39Z</dcterms:created>
  <dcterms:modified xsi:type="dcterms:W3CDTF">2017-11-02T14:01:14Z</dcterms:modified>
</cp:coreProperties>
</file>